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5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4" d="100"/>
          <a:sy n="104" d="100"/>
        </p:scale>
        <p:origin x="138"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C6BCC9-8994-437E-B002-D9F17FCF5F9B}" type="doc">
      <dgm:prSet loTypeId="urn:microsoft.com/office/officeart/2005/8/layout/vProcess5" loCatId="process" qsTypeId="urn:microsoft.com/office/officeart/2005/8/quickstyle/simple2" qsCatId="simple" csTypeId="urn:microsoft.com/office/officeart/2005/8/colors/colorful2" csCatId="colorful"/>
      <dgm:spPr/>
      <dgm:t>
        <a:bodyPr/>
        <a:lstStyle/>
        <a:p>
          <a:endParaRPr lang="en-US"/>
        </a:p>
      </dgm:t>
    </dgm:pt>
    <dgm:pt modelId="{3A395E34-477E-47CB-BABA-BB07C94EB2DE}">
      <dgm:prSet/>
      <dgm:spPr/>
      <dgm:t>
        <a:bodyPr/>
        <a:lstStyle/>
        <a:p>
          <a:r>
            <a:rPr lang="nl-NL"/>
            <a:t>als het geneesmiddel bij oraal gebruik maagklachten geeft;</a:t>
          </a:r>
          <a:endParaRPr lang="en-US"/>
        </a:p>
      </dgm:t>
    </dgm:pt>
    <dgm:pt modelId="{56C90D33-75DE-4499-A598-C6684E7C8E53}" type="parTrans" cxnId="{13CCBCB8-0110-42A7-95B1-D682C59D6A1F}">
      <dgm:prSet/>
      <dgm:spPr/>
      <dgm:t>
        <a:bodyPr/>
        <a:lstStyle/>
        <a:p>
          <a:endParaRPr lang="en-US"/>
        </a:p>
      </dgm:t>
    </dgm:pt>
    <dgm:pt modelId="{B35EAB5F-F2CB-4DD6-BCE9-903D533E577A}" type="sibTrans" cxnId="{13CCBCB8-0110-42A7-95B1-D682C59D6A1F}">
      <dgm:prSet/>
      <dgm:spPr/>
      <dgm:t>
        <a:bodyPr/>
        <a:lstStyle/>
        <a:p>
          <a:endParaRPr lang="en-US"/>
        </a:p>
      </dgm:t>
    </dgm:pt>
    <dgm:pt modelId="{8CB044F7-D059-4515-9BD2-2DDA8C579C7B}">
      <dgm:prSet/>
      <dgm:spPr/>
      <dgm:t>
        <a:bodyPr/>
        <a:lstStyle/>
        <a:p>
          <a:r>
            <a:rPr lang="nl-NL"/>
            <a:t>als de patiënt slecht kan slikken;</a:t>
          </a:r>
          <a:endParaRPr lang="en-US"/>
        </a:p>
      </dgm:t>
    </dgm:pt>
    <dgm:pt modelId="{54ED5CA2-E890-4F4A-8008-D52E1D0BCD68}" type="parTrans" cxnId="{B77514A3-9DDA-4FEA-AABE-6F51375874BE}">
      <dgm:prSet/>
      <dgm:spPr/>
      <dgm:t>
        <a:bodyPr/>
        <a:lstStyle/>
        <a:p>
          <a:endParaRPr lang="en-US"/>
        </a:p>
      </dgm:t>
    </dgm:pt>
    <dgm:pt modelId="{0EAE64F1-5F44-46DB-9BA8-95EE0237757B}" type="sibTrans" cxnId="{B77514A3-9DDA-4FEA-AABE-6F51375874BE}">
      <dgm:prSet/>
      <dgm:spPr/>
      <dgm:t>
        <a:bodyPr/>
        <a:lstStyle/>
        <a:p>
          <a:endParaRPr lang="en-US"/>
        </a:p>
      </dgm:t>
    </dgm:pt>
    <dgm:pt modelId="{04AA1FBB-2692-4CD4-9477-02AC2AFAF855}">
      <dgm:prSet/>
      <dgm:spPr/>
      <dgm:t>
        <a:bodyPr/>
        <a:lstStyle/>
        <a:p>
          <a:r>
            <a:rPr lang="nl-NL"/>
            <a:t>als de patiënt misselijk is of moet braken;</a:t>
          </a:r>
          <a:endParaRPr lang="en-US"/>
        </a:p>
      </dgm:t>
    </dgm:pt>
    <dgm:pt modelId="{CB7FC7DB-3281-41F4-9D0C-7055D49886A4}" type="parTrans" cxnId="{33ED8D60-482E-45E4-92AC-9E25BFC450C8}">
      <dgm:prSet/>
      <dgm:spPr/>
      <dgm:t>
        <a:bodyPr/>
        <a:lstStyle/>
        <a:p>
          <a:endParaRPr lang="en-US"/>
        </a:p>
      </dgm:t>
    </dgm:pt>
    <dgm:pt modelId="{CDF28C17-E2CF-4BDE-B337-A5B47F204E38}" type="sibTrans" cxnId="{33ED8D60-482E-45E4-92AC-9E25BFC450C8}">
      <dgm:prSet/>
      <dgm:spPr/>
      <dgm:t>
        <a:bodyPr/>
        <a:lstStyle/>
        <a:p>
          <a:endParaRPr lang="en-US"/>
        </a:p>
      </dgm:t>
    </dgm:pt>
    <dgm:pt modelId="{9390CB87-3675-47D1-AB8F-3913BBA2B559}">
      <dgm:prSet/>
      <dgm:spPr/>
      <dgm:t>
        <a:bodyPr/>
        <a:lstStyle/>
        <a:p>
          <a:r>
            <a:rPr lang="nl-NL"/>
            <a:t>als het rectum plaatselijk behandeld moet worden.</a:t>
          </a:r>
          <a:endParaRPr lang="en-US"/>
        </a:p>
      </dgm:t>
    </dgm:pt>
    <dgm:pt modelId="{04B68520-AF67-442C-85F3-2B068B70B15E}" type="parTrans" cxnId="{891237CB-C15E-4D8C-995F-35E2D2FB35D1}">
      <dgm:prSet/>
      <dgm:spPr/>
      <dgm:t>
        <a:bodyPr/>
        <a:lstStyle/>
        <a:p>
          <a:endParaRPr lang="en-US"/>
        </a:p>
      </dgm:t>
    </dgm:pt>
    <dgm:pt modelId="{D2EC6D38-93EE-4F9F-8427-288ADAB0CA8F}" type="sibTrans" cxnId="{891237CB-C15E-4D8C-995F-35E2D2FB35D1}">
      <dgm:prSet/>
      <dgm:spPr/>
      <dgm:t>
        <a:bodyPr/>
        <a:lstStyle/>
        <a:p>
          <a:endParaRPr lang="en-US"/>
        </a:p>
      </dgm:t>
    </dgm:pt>
    <dgm:pt modelId="{67A08F60-6138-4A8F-B108-6FB104BFA7BF}" type="pres">
      <dgm:prSet presAssocID="{88C6BCC9-8994-437E-B002-D9F17FCF5F9B}" presName="outerComposite" presStyleCnt="0">
        <dgm:presLayoutVars>
          <dgm:chMax val="5"/>
          <dgm:dir/>
          <dgm:resizeHandles val="exact"/>
        </dgm:presLayoutVars>
      </dgm:prSet>
      <dgm:spPr/>
    </dgm:pt>
    <dgm:pt modelId="{5B3F489C-5D8A-4A6A-B881-0EB9144FA64A}" type="pres">
      <dgm:prSet presAssocID="{88C6BCC9-8994-437E-B002-D9F17FCF5F9B}" presName="dummyMaxCanvas" presStyleCnt="0">
        <dgm:presLayoutVars/>
      </dgm:prSet>
      <dgm:spPr/>
    </dgm:pt>
    <dgm:pt modelId="{BF3DE46B-FFED-4C59-80D6-B502583FD34F}" type="pres">
      <dgm:prSet presAssocID="{88C6BCC9-8994-437E-B002-D9F17FCF5F9B}" presName="FourNodes_1" presStyleLbl="node1" presStyleIdx="0" presStyleCnt="4">
        <dgm:presLayoutVars>
          <dgm:bulletEnabled val="1"/>
        </dgm:presLayoutVars>
      </dgm:prSet>
      <dgm:spPr/>
    </dgm:pt>
    <dgm:pt modelId="{384C4F30-095E-44F0-ADE2-A56BAC86AF89}" type="pres">
      <dgm:prSet presAssocID="{88C6BCC9-8994-437E-B002-D9F17FCF5F9B}" presName="FourNodes_2" presStyleLbl="node1" presStyleIdx="1" presStyleCnt="4">
        <dgm:presLayoutVars>
          <dgm:bulletEnabled val="1"/>
        </dgm:presLayoutVars>
      </dgm:prSet>
      <dgm:spPr/>
    </dgm:pt>
    <dgm:pt modelId="{4696B585-EFAD-42F9-B6E2-188EEAE6467E}" type="pres">
      <dgm:prSet presAssocID="{88C6BCC9-8994-437E-B002-D9F17FCF5F9B}" presName="FourNodes_3" presStyleLbl="node1" presStyleIdx="2" presStyleCnt="4">
        <dgm:presLayoutVars>
          <dgm:bulletEnabled val="1"/>
        </dgm:presLayoutVars>
      </dgm:prSet>
      <dgm:spPr/>
    </dgm:pt>
    <dgm:pt modelId="{5B65A588-6255-4244-B8BB-91E6CB4720B5}" type="pres">
      <dgm:prSet presAssocID="{88C6BCC9-8994-437E-B002-D9F17FCF5F9B}" presName="FourNodes_4" presStyleLbl="node1" presStyleIdx="3" presStyleCnt="4">
        <dgm:presLayoutVars>
          <dgm:bulletEnabled val="1"/>
        </dgm:presLayoutVars>
      </dgm:prSet>
      <dgm:spPr/>
    </dgm:pt>
    <dgm:pt modelId="{92EDC64E-5D69-459C-BFFF-50CFDB7863D8}" type="pres">
      <dgm:prSet presAssocID="{88C6BCC9-8994-437E-B002-D9F17FCF5F9B}" presName="FourConn_1-2" presStyleLbl="fgAccFollowNode1" presStyleIdx="0" presStyleCnt="3">
        <dgm:presLayoutVars>
          <dgm:bulletEnabled val="1"/>
        </dgm:presLayoutVars>
      </dgm:prSet>
      <dgm:spPr/>
    </dgm:pt>
    <dgm:pt modelId="{834D5855-CBBD-43EF-ACDE-7BF3D59F7EBF}" type="pres">
      <dgm:prSet presAssocID="{88C6BCC9-8994-437E-B002-D9F17FCF5F9B}" presName="FourConn_2-3" presStyleLbl="fgAccFollowNode1" presStyleIdx="1" presStyleCnt="3">
        <dgm:presLayoutVars>
          <dgm:bulletEnabled val="1"/>
        </dgm:presLayoutVars>
      </dgm:prSet>
      <dgm:spPr/>
    </dgm:pt>
    <dgm:pt modelId="{70956838-5BD2-4290-A511-1FF1A0126C21}" type="pres">
      <dgm:prSet presAssocID="{88C6BCC9-8994-437E-B002-D9F17FCF5F9B}" presName="FourConn_3-4" presStyleLbl="fgAccFollowNode1" presStyleIdx="2" presStyleCnt="3">
        <dgm:presLayoutVars>
          <dgm:bulletEnabled val="1"/>
        </dgm:presLayoutVars>
      </dgm:prSet>
      <dgm:spPr/>
    </dgm:pt>
    <dgm:pt modelId="{5014EB06-1C47-4EEC-8AD1-F2FDAE56F11D}" type="pres">
      <dgm:prSet presAssocID="{88C6BCC9-8994-437E-B002-D9F17FCF5F9B}" presName="FourNodes_1_text" presStyleLbl="node1" presStyleIdx="3" presStyleCnt="4">
        <dgm:presLayoutVars>
          <dgm:bulletEnabled val="1"/>
        </dgm:presLayoutVars>
      </dgm:prSet>
      <dgm:spPr/>
    </dgm:pt>
    <dgm:pt modelId="{6F34976E-0ED7-455A-8306-0A5D180CD8C4}" type="pres">
      <dgm:prSet presAssocID="{88C6BCC9-8994-437E-B002-D9F17FCF5F9B}" presName="FourNodes_2_text" presStyleLbl="node1" presStyleIdx="3" presStyleCnt="4">
        <dgm:presLayoutVars>
          <dgm:bulletEnabled val="1"/>
        </dgm:presLayoutVars>
      </dgm:prSet>
      <dgm:spPr/>
    </dgm:pt>
    <dgm:pt modelId="{4A8BE08A-617A-4865-9ADE-D19CBA7AEBED}" type="pres">
      <dgm:prSet presAssocID="{88C6BCC9-8994-437E-B002-D9F17FCF5F9B}" presName="FourNodes_3_text" presStyleLbl="node1" presStyleIdx="3" presStyleCnt="4">
        <dgm:presLayoutVars>
          <dgm:bulletEnabled val="1"/>
        </dgm:presLayoutVars>
      </dgm:prSet>
      <dgm:spPr/>
    </dgm:pt>
    <dgm:pt modelId="{5F810BCB-BDA8-4EBB-AD14-FD0AFEAB6A31}" type="pres">
      <dgm:prSet presAssocID="{88C6BCC9-8994-437E-B002-D9F17FCF5F9B}" presName="FourNodes_4_text" presStyleLbl="node1" presStyleIdx="3" presStyleCnt="4">
        <dgm:presLayoutVars>
          <dgm:bulletEnabled val="1"/>
        </dgm:presLayoutVars>
      </dgm:prSet>
      <dgm:spPr/>
    </dgm:pt>
  </dgm:ptLst>
  <dgm:cxnLst>
    <dgm:cxn modelId="{52F48B1E-E977-42F8-8190-D87627A5DA55}" type="presOf" srcId="{3A395E34-477E-47CB-BABA-BB07C94EB2DE}" destId="{BF3DE46B-FFED-4C59-80D6-B502583FD34F}" srcOrd="0" destOrd="0" presId="urn:microsoft.com/office/officeart/2005/8/layout/vProcess5"/>
    <dgm:cxn modelId="{D8467B40-2B15-4F7F-856B-8055F0ABE834}" type="presOf" srcId="{04AA1FBB-2692-4CD4-9477-02AC2AFAF855}" destId="{4696B585-EFAD-42F9-B6E2-188EEAE6467E}" srcOrd="0" destOrd="0" presId="urn:microsoft.com/office/officeart/2005/8/layout/vProcess5"/>
    <dgm:cxn modelId="{33ED8D60-482E-45E4-92AC-9E25BFC450C8}" srcId="{88C6BCC9-8994-437E-B002-D9F17FCF5F9B}" destId="{04AA1FBB-2692-4CD4-9477-02AC2AFAF855}" srcOrd="2" destOrd="0" parTransId="{CB7FC7DB-3281-41F4-9D0C-7055D49886A4}" sibTransId="{CDF28C17-E2CF-4BDE-B337-A5B47F204E38}"/>
    <dgm:cxn modelId="{290C0C4C-E997-403B-91CA-0FA580900129}" type="presOf" srcId="{9390CB87-3675-47D1-AB8F-3913BBA2B559}" destId="{5B65A588-6255-4244-B8BB-91E6CB4720B5}" srcOrd="0" destOrd="0" presId="urn:microsoft.com/office/officeart/2005/8/layout/vProcess5"/>
    <dgm:cxn modelId="{8499946D-A0C0-42F5-8750-58AF3205FBC4}" type="presOf" srcId="{9390CB87-3675-47D1-AB8F-3913BBA2B559}" destId="{5F810BCB-BDA8-4EBB-AD14-FD0AFEAB6A31}" srcOrd="1" destOrd="0" presId="urn:microsoft.com/office/officeart/2005/8/layout/vProcess5"/>
    <dgm:cxn modelId="{BD860289-F737-4660-B830-A4B6941771EE}" type="presOf" srcId="{3A395E34-477E-47CB-BABA-BB07C94EB2DE}" destId="{5014EB06-1C47-4EEC-8AD1-F2FDAE56F11D}" srcOrd="1" destOrd="0" presId="urn:microsoft.com/office/officeart/2005/8/layout/vProcess5"/>
    <dgm:cxn modelId="{5CADE18C-263C-4827-ACB9-90EFB654B5BE}" type="presOf" srcId="{0EAE64F1-5F44-46DB-9BA8-95EE0237757B}" destId="{834D5855-CBBD-43EF-ACDE-7BF3D59F7EBF}" srcOrd="0" destOrd="0" presId="urn:microsoft.com/office/officeart/2005/8/layout/vProcess5"/>
    <dgm:cxn modelId="{8DCC5A94-6214-4736-94DC-D2AE5BDF11C1}" type="presOf" srcId="{B35EAB5F-F2CB-4DD6-BCE9-903D533E577A}" destId="{92EDC64E-5D69-459C-BFFF-50CFDB7863D8}" srcOrd="0" destOrd="0" presId="urn:microsoft.com/office/officeart/2005/8/layout/vProcess5"/>
    <dgm:cxn modelId="{5DD1CE9B-4A83-4763-B79B-8388E17034C8}" type="presOf" srcId="{04AA1FBB-2692-4CD4-9477-02AC2AFAF855}" destId="{4A8BE08A-617A-4865-9ADE-D19CBA7AEBED}" srcOrd="1" destOrd="0" presId="urn:microsoft.com/office/officeart/2005/8/layout/vProcess5"/>
    <dgm:cxn modelId="{B77514A3-9DDA-4FEA-AABE-6F51375874BE}" srcId="{88C6BCC9-8994-437E-B002-D9F17FCF5F9B}" destId="{8CB044F7-D059-4515-9BD2-2DDA8C579C7B}" srcOrd="1" destOrd="0" parTransId="{54ED5CA2-E890-4F4A-8008-D52E1D0BCD68}" sibTransId="{0EAE64F1-5F44-46DB-9BA8-95EE0237757B}"/>
    <dgm:cxn modelId="{46B4F6A3-F397-49B4-A8CE-B33FE336D472}" type="presOf" srcId="{88C6BCC9-8994-437E-B002-D9F17FCF5F9B}" destId="{67A08F60-6138-4A8F-B108-6FB104BFA7BF}" srcOrd="0" destOrd="0" presId="urn:microsoft.com/office/officeart/2005/8/layout/vProcess5"/>
    <dgm:cxn modelId="{044C8DAF-07F9-4D75-8261-F4A3B54C029F}" type="presOf" srcId="{CDF28C17-E2CF-4BDE-B337-A5B47F204E38}" destId="{70956838-5BD2-4290-A511-1FF1A0126C21}" srcOrd="0" destOrd="0" presId="urn:microsoft.com/office/officeart/2005/8/layout/vProcess5"/>
    <dgm:cxn modelId="{A9D522B6-9491-40BE-A316-CE0FDA414339}" type="presOf" srcId="{8CB044F7-D059-4515-9BD2-2DDA8C579C7B}" destId="{384C4F30-095E-44F0-ADE2-A56BAC86AF89}" srcOrd="0" destOrd="0" presId="urn:microsoft.com/office/officeart/2005/8/layout/vProcess5"/>
    <dgm:cxn modelId="{13CCBCB8-0110-42A7-95B1-D682C59D6A1F}" srcId="{88C6BCC9-8994-437E-B002-D9F17FCF5F9B}" destId="{3A395E34-477E-47CB-BABA-BB07C94EB2DE}" srcOrd="0" destOrd="0" parTransId="{56C90D33-75DE-4499-A598-C6684E7C8E53}" sibTransId="{B35EAB5F-F2CB-4DD6-BCE9-903D533E577A}"/>
    <dgm:cxn modelId="{891237CB-C15E-4D8C-995F-35E2D2FB35D1}" srcId="{88C6BCC9-8994-437E-B002-D9F17FCF5F9B}" destId="{9390CB87-3675-47D1-AB8F-3913BBA2B559}" srcOrd="3" destOrd="0" parTransId="{04B68520-AF67-442C-85F3-2B068B70B15E}" sibTransId="{D2EC6D38-93EE-4F9F-8427-288ADAB0CA8F}"/>
    <dgm:cxn modelId="{E12693E4-64CF-4DD8-B0C7-FC6323C01F63}" type="presOf" srcId="{8CB044F7-D059-4515-9BD2-2DDA8C579C7B}" destId="{6F34976E-0ED7-455A-8306-0A5D180CD8C4}" srcOrd="1" destOrd="0" presId="urn:microsoft.com/office/officeart/2005/8/layout/vProcess5"/>
    <dgm:cxn modelId="{60EFDFD1-09A8-4B91-8F3F-7AE07654745C}" type="presParOf" srcId="{67A08F60-6138-4A8F-B108-6FB104BFA7BF}" destId="{5B3F489C-5D8A-4A6A-B881-0EB9144FA64A}" srcOrd="0" destOrd="0" presId="urn:microsoft.com/office/officeart/2005/8/layout/vProcess5"/>
    <dgm:cxn modelId="{565F2CB8-7E8A-49BB-906C-B741E0DA4C6F}" type="presParOf" srcId="{67A08F60-6138-4A8F-B108-6FB104BFA7BF}" destId="{BF3DE46B-FFED-4C59-80D6-B502583FD34F}" srcOrd="1" destOrd="0" presId="urn:microsoft.com/office/officeart/2005/8/layout/vProcess5"/>
    <dgm:cxn modelId="{A5BD2E1D-2E14-489F-80E2-A36F61A527F0}" type="presParOf" srcId="{67A08F60-6138-4A8F-B108-6FB104BFA7BF}" destId="{384C4F30-095E-44F0-ADE2-A56BAC86AF89}" srcOrd="2" destOrd="0" presId="urn:microsoft.com/office/officeart/2005/8/layout/vProcess5"/>
    <dgm:cxn modelId="{AD240BAD-62DC-4B65-9E02-38A308D6F023}" type="presParOf" srcId="{67A08F60-6138-4A8F-B108-6FB104BFA7BF}" destId="{4696B585-EFAD-42F9-B6E2-188EEAE6467E}" srcOrd="3" destOrd="0" presId="urn:microsoft.com/office/officeart/2005/8/layout/vProcess5"/>
    <dgm:cxn modelId="{1E8006B5-7CAC-4486-83C3-0C2FDFC840E3}" type="presParOf" srcId="{67A08F60-6138-4A8F-B108-6FB104BFA7BF}" destId="{5B65A588-6255-4244-B8BB-91E6CB4720B5}" srcOrd="4" destOrd="0" presId="urn:microsoft.com/office/officeart/2005/8/layout/vProcess5"/>
    <dgm:cxn modelId="{8153961E-3FBD-452C-B174-80F3CAD8A1DE}" type="presParOf" srcId="{67A08F60-6138-4A8F-B108-6FB104BFA7BF}" destId="{92EDC64E-5D69-459C-BFFF-50CFDB7863D8}" srcOrd="5" destOrd="0" presId="urn:microsoft.com/office/officeart/2005/8/layout/vProcess5"/>
    <dgm:cxn modelId="{61970C06-D89A-47C6-AED9-1B7B585217F5}" type="presParOf" srcId="{67A08F60-6138-4A8F-B108-6FB104BFA7BF}" destId="{834D5855-CBBD-43EF-ACDE-7BF3D59F7EBF}" srcOrd="6" destOrd="0" presId="urn:microsoft.com/office/officeart/2005/8/layout/vProcess5"/>
    <dgm:cxn modelId="{A6579CAF-F5E8-4207-80B7-3856A540DA2E}" type="presParOf" srcId="{67A08F60-6138-4A8F-B108-6FB104BFA7BF}" destId="{70956838-5BD2-4290-A511-1FF1A0126C21}" srcOrd="7" destOrd="0" presId="urn:microsoft.com/office/officeart/2005/8/layout/vProcess5"/>
    <dgm:cxn modelId="{2480C47F-7FCD-4FF3-8A63-8550481A06A9}" type="presParOf" srcId="{67A08F60-6138-4A8F-B108-6FB104BFA7BF}" destId="{5014EB06-1C47-4EEC-8AD1-F2FDAE56F11D}" srcOrd="8" destOrd="0" presId="urn:microsoft.com/office/officeart/2005/8/layout/vProcess5"/>
    <dgm:cxn modelId="{C293B6F4-5C8F-4878-B8DF-48BE05A46E1E}" type="presParOf" srcId="{67A08F60-6138-4A8F-B108-6FB104BFA7BF}" destId="{6F34976E-0ED7-455A-8306-0A5D180CD8C4}" srcOrd="9" destOrd="0" presId="urn:microsoft.com/office/officeart/2005/8/layout/vProcess5"/>
    <dgm:cxn modelId="{097F4ADB-9DC6-4E50-9D25-C27AF84F5100}" type="presParOf" srcId="{67A08F60-6138-4A8F-B108-6FB104BFA7BF}" destId="{4A8BE08A-617A-4865-9ADE-D19CBA7AEBED}" srcOrd="10" destOrd="0" presId="urn:microsoft.com/office/officeart/2005/8/layout/vProcess5"/>
    <dgm:cxn modelId="{18A19DCC-0A74-4697-A3D5-D96DEB2F2B3C}" type="presParOf" srcId="{67A08F60-6138-4A8F-B108-6FB104BFA7BF}" destId="{5F810BCB-BDA8-4EBB-AD14-FD0AFEAB6A31}"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3DE46B-FFED-4C59-80D6-B502583FD34F}">
      <dsp:nvSpPr>
        <dsp:cNvPr id="0" name=""/>
        <dsp:cNvSpPr/>
      </dsp:nvSpPr>
      <dsp:spPr>
        <a:xfrm>
          <a:off x="0" y="0"/>
          <a:ext cx="8461246" cy="91860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NL" sz="2500" kern="1200"/>
            <a:t>als het geneesmiddel bij oraal gebruik maagklachten geeft;</a:t>
          </a:r>
          <a:endParaRPr lang="en-US" sz="2500" kern="1200"/>
        </a:p>
      </dsp:txBody>
      <dsp:txXfrm>
        <a:off x="26905" y="26905"/>
        <a:ext cx="7392380" cy="864792"/>
      </dsp:txXfrm>
    </dsp:sp>
    <dsp:sp modelId="{384C4F30-095E-44F0-ADE2-A56BAC86AF89}">
      <dsp:nvSpPr>
        <dsp:cNvPr id="0" name=""/>
        <dsp:cNvSpPr/>
      </dsp:nvSpPr>
      <dsp:spPr>
        <a:xfrm>
          <a:off x="708629" y="1085621"/>
          <a:ext cx="8461246" cy="918602"/>
        </a:xfrm>
        <a:prstGeom prst="roundRect">
          <a:avLst>
            <a:gd name="adj" fmla="val 10000"/>
          </a:avLst>
        </a:prstGeom>
        <a:solidFill>
          <a:schemeClr val="accent2">
            <a:hueOff val="1266638"/>
            <a:satOff val="1444"/>
            <a:lumOff val="2288"/>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NL" sz="2500" kern="1200"/>
            <a:t>als de patiënt slecht kan slikken;</a:t>
          </a:r>
          <a:endParaRPr lang="en-US" sz="2500" kern="1200"/>
        </a:p>
      </dsp:txBody>
      <dsp:txXfrm>
        <a:off x="735534" y="1112526"/>
        <a:ext cx="7101715" cy="864792"/>
      </dsp:txXfrm>
    </dsp:sp>
    <dsp:sp modelId="{4696B585-EFAD-42F9-B6E2-188EEAE6467E}">
      <dsp:nvSpPr>
        <dsp:cNvPr id="0" name=""/>
        <dsp:cNvSpPr/>
      </dsp:nvSpPr>
      <dsp:spPr>
        <a:xfrm>
          <a:off x="1406682" y="2171243"/>
          <a:ext cx="8461246" cy="918602"/>
        </a:xfrm>
        <a:prstGeom prst="roundRect">
          <a:avLst>
            <a:gd name="adj" fmla="val 10000"/>
          </a:avLst>
        </a:prstGeom>
        <a:solidFill>
          <a:schemeClr val="accent2">
            <a:hueOff val="2533276"/>
            <a:satOff val="2889"/>
            <a:lumOff val="4575"/>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NL" sz="2500" kern="1200"/>
            <a:t>als de patiënt misselijk is of moet braken;</a:t>
          </a:r>
          <a:endParaRPr lang="en-US" sz="2500" kern="1200"/>
        </a:p>
      </dsp:txBody>
      <dsp:txXfrm>
        <a:off x="1433587" y="2198148"/>
        <a:ext cx="7112291" cy="864792"/>
      </dsp:txXfrm>
    </dsp:sp>
    <dsp:sp modelId="{5B65A588-6255-4244-B8BB-91E6CB4720B5}">
      <dsp:nvSpPr>
        <dsp:cNvPr id="0" name=""/>
        <dsp:cNvSpPr/>
      </dsp:nvSpPr>
      <dsp:spPr>
        <a:xfrm>
          <a:off x="2115311" y="3256865"/>
          <a:ext cx="8461246" cy="918602"/>
        </a:xfrm>
        <a:prstGeom prst="roundRect">
          <a:avLst>
            <a:gd name="adj" fmla="val 10000"/>
          </a:avLst>
        </a:prstGeom>
        <a:solidFill>
          <a:schemeClr val="accent2">
            <a:hueOff val="3799914"/>
            <a:satOff val="4333"/>
            <a:lumOff val="686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NL" sz="2500" kern="1200"/>
            <a:t>als het rectum plaatselijk behandeld moet worden.</a:t>
          </a:r>
          <a:endParaRPr lang="en-US" sz="2500" kern="1200"/>
        </a:p>
      </dsp:txBody>
      <dsp:txXfrm>
        <a:off x="2142216" y="3283770"/>
        <a:ext cx="7101715" cy="864792"/>
      </dsp:txXfrm>
    </dsp:sp>
    <dsp:sp modelId="{92EDC64E-5D69-459C-BFFF-50CFDB7863D8}">
      <dsp:nvSpPr>
        <dsp:cNvPr id="0" name=""/>
        <dsp:cNvSpPr/>
      </dsp:nvSpPr>
      <dsp:spPr>
        <a:xfrm>
          <a:off x="7864154" y="703566"/>
          <a:ext cx="597091" cy="597091"/>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7998499" y="703566"/>
        <a:ext cx="328401" cy="449311"/>
      </dsp:txXfrm>
    </dsp:sp>
    <dsp:sp modelId="{834D5855-CBBD-43EF-ACDE-7BF3D59F7EBF}">
      <dsp:nvSpPr>
        <dsp:cNvPr id="0" name=""/>
        <dsp:cNvSpPr/>
      </dsp:nvSpPr>
      <dsp:spPr>
        <a:xfrm>
          <a:off x="8572783" y="1789188"/>
          <a:ext cx="597091" cy="597091"/>
        </a:xfrm>
        <a:prstGeom prst="downArrow">
          <a:avLst>
            <a:gd name="adj1" fmla="val 55000"/>
            <a:gd name="adj2" fmla="val 45000"/>
          </a:avLst>
        </a:prstGeom>
        <a:solidFill>
          <a:schemeClr val="accent2">
            <a:tint val="40000"/>
            <a:alpha val="90000"/>
            <a:hueOff val="1446864"/>
            <a:satOff val="3492"/>
            <a:lumOff val="641"/>
            <a:alphaOff val="0"/>
          </a:schemeClr>
        </a:solidFill>
        <a:ln w="15875" cap="flat" cmpd="sng" algn="ctr">
          <a:solidFill>
            <a:schemeClr val="accent2">
              <a:tint val="40000"/>
              <a:alpha val="90000"/>
              <a:hueOff val="1446864"/>
              <a:satOff val="3492"/>
              <a:lumOff val="6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707128" y="1789188"/>
        <a:ext cx="328401" cy="449311"/>
      </dsp:txXfrm>
    </dsp:sp>
    <dsp:sp modelId="{70956838-5BD2-4290-A511-1FF1A0126C21}">
      <dsp:nvSpPr>
        <dsp:cNvPr id="0" name=""/>
        <dsp:cNvSpPr/>
      </dsp:nvSpPr>
      <dsp:spPr>
        <a:xfrm>
          <a:off x="9270836" y="2874809"/>
          <a:ext cx="597091" cy="597091"/>
        </a:xfrm>
        <a:prstGeom prst="downArrow">
          <a:avLst>
            <a:gd name="adj1" fmla="val 55000"/>
            <a:gd name="adj2" fmla="val 45000"/>
          </a:avLst>
        </a:prstGeom>
        <a:solidFill>
          <a:schemeClr val="accent2">
            <a:tint val="40000"/>
            <a:alpha val="90000"/>
            <a:hueOff val="2893728"/>
            <a:satOff val="6985"/>
            <a:lumOff val="1283"/>
            <a:alphaOff val="0"/>
          </a:schemeClr>
        </a:solidFill>
        <a:ln w="15875" cap="flat" cmpd="sng" algn="ctr">
          <a:solidFill>
            <a:schemeClr val="accent2">
              <a:tint val="40000"/>
              <a:alpha val="90000"/>
              <a:hueOff val="2893728"/>
              <a:satOff val="6985"/>
              <a:lumOff val="128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9405181" y="2874809"/>
        <a:ext cx="328401" cy="44931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nl-NL"/>
              <a:t>Klik om stijl te bewerken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A96626CC-3451-48CC-AF21-DDDEBFED4019}" type="datetimeFigureOut">
              <a:rPr lang="nl-NL" smtClean="0"/>
              <a:t>28-3-2023</a:t>
            </a:fld>
            <a:endParaRPr lang="nl-NL"/>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nl-NL"/>
          </a:p>
        </p:txBody>
      </p:sp>
      <p:sp>
        <p:nvSpPr>
          <p:cNvPr id="6" name="Slide Number Placeholder 5"/>
          <p:cNvSpPr>
            <a:spLocks noGrp="1"/>
          </p:cNvSpPr>
          <p:nvPr>
            <p:ph type="sldNum" sz="quarter" idx="12"/>
          </p:nvPr>
        </p:nvSpPr>
        <p:spPr>
          <a:xfrm>
            <a:off x="10469880" y="320040"/>
            <a:ext cx="914400" cy="320040"/>
          </a:xfrm>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3815616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96626CC-3451-48CC-AF21-DDDEBFED4019}" type="datetimeFigureOut">
              <a:rPr lang="nl-NL" smtClean="0"/>
              <a:t>28-3-2023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2709439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A96626CC-3451-48CC-AF21-DDDEBFED4019}" type="datetimeFigureOut">
              <a:rPr lang="nl-NL" smtClean="0"/>
              <a:t>28-3-2023</a:t>
            </a:fld>
            <a:endParaRPr lang="nl-NL"/>
          </a:p>
        </p:txBody>
      </p:sp>
      <p:sp>
        <p:nvSpPr>
          <p:cNvPr id="5" name="Footer Placeholder 4"/>
          <p:cNvSpPr>
            <a:spLocks noGrp="1"/>
          </p:cNvSpPr>
          <p:nvPr>
            <p:ph type="ftr" sz="quarter" idx="11"/>
          </p:nvPr>
        </p:nvSpPr>
        <p:spPr>
          <a:xfrm>
            <a:off x="804672" y="6227064"/>
            <a:ext cx="10588752" cy="320040"/>
          </a:xfrm>
        </p:spPr>
        <p:txBody>
          <a:bodyPr/>
          <a:lstStyle/>
          <a:p>
            <a:endParaRPr lang="nl-NL"/>
          </a:p>
        </p:txBody>
      </p:sp>
      <p:sp>
        <p:nvSpPr>
          <p:cNvPr id="6" name="Slide Number Placeholder 5"/>
          <p:cNvSpPr>
            <a:spLocks noGrp="1"/>
          </p:cNvSpPr>
          <p:nvPr>
            <p:ph type="sldNum" sz="quarter" idx="12"/>
          </p:nvPr>
        </p:nvSpPr>
        <p:spPr>
          <a:xfrm>
            <a:off x="10469880" y="320040"/>
            <a:ext cx="914400" cy="320040"/>
          </a:xfrm>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99455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96626CC-3451-48CC-AF21-DDDEBFED4019}" type="datetimeFigureOut">
              <a:rPr lang="nl-NL" smtClean="0"/>
              <a:t>28-3-2023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946200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804672" y="320040"/>
            <a:ext cx="3657600" cy="320040"/>
          </a:xfrm>
        </p:spPr>
        <p:txBody>
          <a:bodyPr/>
          <a:lstStyle/>
          <a:p>
            <a:fld id="{A96626CC-3451-48CC-AF21-DDDEBFED4019}" type="datetimeFigureOut">
              <a:rPr lang="nl-NL" smtClean="0"/>
              <a:t>28-3-2023</a:t>
            </a:fld>
            <a:endParaRPr lang="nl-NL"/>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nl-NL"/>
          </a:p>
        </p:txBody>
      </p:sp>
      <p:sp>
        <p:nvSpPr>
          <p:cNvPr id="6" name="Slide Number Placeholder 5"/>
          <p:cNvSpPr>
            <a:spLocks noGrp="1"/>
          </p:cNvSpPr>
          <p:nvPr>
            <p:ph type="sldNum" sz="quarter" idx="12"/>
          </p:nvPr>
        </p:nvSpPr>
        <p:spPr>
          <a:xfrm>
            <a:off x="10469880" y="320040"/>
            <a:ext cx="914400" cy="320040"/>
          </a:xfrm>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180947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A96626CC-3451-48CC-AF21-DDDEBFED4019}" type="datetimeFigureOut">
              <a:rPr lang="nl-NL" smtClean="0"/>
              <a:t>28-3-2023</a:t>
            </a:fld>
            <a:endParaRPr lang="nl-NL"/>
          </a:p>
        </p:txBody>
      </p:sp>
      <p:sp>
        <p:nvSpPr>
          <p:cNvPr id="6" name="Footer Placeholder 5"/>
          <p:cNvSpPr>
            <a:spLocks noGrp="1"/>
          </p:cNvSpPr>
          <p:nvPr>
            <p:ph type="ftr" sz="quarter" idx="11"/>
          </p:nvPr>
        </p:nvSpPr>
        <p:spPr>
          <a:xfrm>
            <a:off x="804672" y="6227064"/>
            <a:ext cx="10588752" cy="320040"/>
          </a:xfrm>
        </p:spPr>
        <p:txBody>
          <a:bodyPr/>
          <a:lstStyle/>
          <a:p>
            <a:endParaRPr lang="nl-NL"/>
          </a:p>
        </p:txBody>
      </p:sp>
      <p:sp>
        <p:nvSpPr>
          <p:cNvPr id="7" name="Slide Number Placeholder 6"/>
          <p:cNvSpPr>
            <a:spLocks noGrp="1"/>
          </p:cNvSpPr>
          <p:nvPr>
            <p:ph type="sldNum" sz="quarter" idx="12"/>
          </p:nvPr>
        </p:nvSpPr>
        <p:spPr>
          <a:xfrm>
            <a:off x="10469880" y="320040"/>
            <a:ext cx="914400" cy="320040"/>
          </a:xfrm>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390539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5125305" y="1488985"/>
            <a:ext cx="6264350" cy="169685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118447" y="4351687"/>
            <a:ext cx="6265588" cy="17040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A96626CC-3451-48CC-AF21-DDDEBFED4019}" type="datetimeFigureOut">
              <a:rPr lang="nl-NL" smtClean="0"/>
              <a:t>28-3-2023</a:t>
            </a:fld>
            <a:endParaRPr lang="nl-NL"/>
          </a:p>
        </p:txBody>
      </p:sp>
      <p:sp>
        <p:nvSpPr>
          <p:cNvPr id="8" name="Footer Placeholder 7"/>
          <p:cNvSpPr>
            <a:spLocks noGrp="1"/>
          </p:cNvSpPr>
          <p:nvPr>
            <p:ph type="ftr" sz="quarter" idx="11"/>
          </p:nvPr>
        </p:nvSpPr>
        <p:spPr>
          <a:xfrm>
            <a:off x="804672" y="6227064"/>
            <a:ext cx="10588752" cy="320040"/>
          </a:xfrm>
        </p:spPr>
        <p:txBody>
          <a:bodyPr/>
          <a:lstStyle/>
          <a:p>
            <a:endParaRPr lang="nl-NL"/>
          </a:p>
        </p:txBody>
      </p:sp>
      <p:sp>
        <p:nvSpPr>
          <p:cNvPr id="9" name="Slide Number Placeholder 8"/>
          <p:cNvSpPr>
            <a:spLocks noGrp="1"/>
          </p:cNvSpPr>
          <p:nvPr>
            <p:ph type="sldNum" sz="quarter" idx="12"/>
          </p:nvPr>
        </p:nvSpPr>
        <p:spPr>
          <a:xfrm>
            <a:off x="10469880" y="320040"/>
            <a:ext cx="914400" cy="320040"/>
          </a:xfrm>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2780932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A96626CC-3451-48CC-AF21-DDDEBFED4019}" type="datetimeFigureOut">
              <a:rPr lang="nl-NL" smtClean="0"/>
              <a:t>28-3-2023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2863114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A96626CC-3451-48CC-AF21-DDDEBFED4019}" type="datetimeFigureOut">
              <a:rPr lang="nl-NL" smtClean="0"/>
              <a:t>28-3-2023</a:t>
            </a:fld>
            <a:endParaRPr lang="nl-NL"/>
          </a:p>
        </p:txBody>
      </p:sp>
      <p:sp>
        <p:nvSpPr>
          <p:cNvPr id="3" name="Footer Placeholder 2"/>
          <p:cNvSpPr>
            <a:spLocks noGrp="1"/>
          </p:cNvSpPr>
          <p:nvPr>
            <p:ph type="ftr" sz="quarter" idx="11"/>
          </p:nvPr>
        </p:nvSpPr>
        <p:spPr>
          <a:xfrm>
            <a:off x="804672" y="6227064"/>
            <a:ext cx="10588752" cy="320040"/>
          </a:xfrm>
        </p:spPr>
        <p:txBody>
          <a:bodyPr/>
          <a:lstStyle/>
          <a:p>
            <a:endParaRPr lang="nl-NL"/>
          </a:p>
        </p:txBody>
      </p:sp>
      <p:sp>
        <p:nvSpPr>
          <p:cNvPr id="4" name="Slide Number Placeholder 3"/>
          <p:cNvSpPr>
            <a:spLocks noGrp="1"/>
          </p:cNvSpPr>
          <p:nvPr>
            <p:ph type="sldNum" sz="quarter" idx="12"/>
          </p:nvPr>
        </p:nvSpPr>
        <p:spPr>
          <a:xfrm>
            <a:off x="10469880" y="320040"/>
            <a:ext cx="914400" cy="320040"/>
          </a:xfrm>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1249671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A96626CC-3451-48CC-AF21-DDDEBFED4019}" type="datetimeFigureOut">
              <a:rPr lang="nl-NL" smtClean="0"/>
              <a:t>28-3-2023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1504611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nl-NL"/>
              <a:t>Klik om stijl te bewerken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804672" y="320040"/>
            <a:ext cx="3657600" cy="320040"/>
          </a:xfrm>
        </p:spPr>
        <p:txBody>
          <a:bodyPr/>
          <a:lstStyle/>
          <a:p>
            <a:fld id="{A96626CC-3451-48CC-AF21-DDDEBFED4019}" type="datetimeFigureOut">
              <a:rPr lang="nl-NL" smtClean="0"/>
              <a:t>28-3-2023</a:t>
            </a:fld>
            <a:endParaRPr lang="nl-NL"/>
          </a:p>
        </p:txBody>
      </p:sp>
      <p:sp>
        <p:nvSpPr>
          <p:cNvPr id="6" name="Footer Placeholder 5"/>
          <p:cNvSpPr>
            <a:spLocks noGrp="1"/>
          </p:cNvSpPr>
          <p:nvPr>
            <p:ph type="ftr" sz="quarter" idx="11"/>
          </p:nvPr>
        </p:nvSpPr>
        <p:spPr>
          <a:xfrm>
            <a:off x="804672" y="6227064"/>
            <a:ext cx="5942203" cy="320040"/>
          </a:xfrm>
        </p:spPr>
        <p:txBody>
          <a:bodyPr/>
          <a:lstStyle/>
          <a:p>
            <a:endParaRPr lang="nl-NL"/>
          </a:p>
        </p:txBody>
      </p:sp>
      <p:sp>
        <p:nvSpPr>
          <p:cNvPr id="7" name="Slide Number Placeholder 6"/>
          <p:cNvSpPr>
            <a:spLocks noGrp="1"/>
          </p:cNvSpPr>
          <p:nvPr>
            <p:ph type="sldNum" sz="quarter" idx="12"/>
          </p:nvPr>
        </p:nvSpPr>
        <p:spPr>
          <a:xfrm>
            <a:off x="5828377" y="320040"/>
            <a:ext cx="914400" cy="320040"/>
          </a:xfrm>
        </p:spPr>
        <p:txBody>
          <a:bodyPr/>
          <a:lstStyle/>
          <a:p>
            <a:fld id="{2B62C58D-CFB0-4494-BC13-A6604D4A5163}" type="slidenum">
              <a:rPr lang="nl-NL" smtClean="0"/>
              <a:t>‹nr.›</a:t>
            </a:fld>
            <a:endParaRPr lang="nl-NL"/>
          </a:p>
        </p:txBody>
      </p:sp>
    </p:spTree>
    <p:extLst>
      <p:ext uri="{BB962C8B-B14F-4D97-AF65-F5344CB8AC3E}">
        <p14:creationId xmlns:p14="http://schemas.microsoft.com/office/powerpoint/2010/main" val="3093788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A96626CC-3451-48CC-AF21-DDDEBFED4019}" type="datetimeFigureOut">
              <a:rPr lang="nl-NL" smtClean="0"/>
              <a:t>28-3-2023</a:t>
            </a:fld>
            <a:endParaRPr lang="nl-NL"/>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2B62C58D-CFB0-4494-BC13-A6604D4A5163}" type="slidenum">
              <a:rPr lang="nl-NL" smtClean="0"/>
              <a:t>‹nr.›</a:t>
            </a:fld>
            <a:endParaRPr lang="nl-NL"/>
          </a:p>
        </p:txBody>
      </p:sp>
    </p:spTree>
    <p:extLst>
      <p:ext uri="{BB962C8B-B14F-4D97-AF65-F5344CB8AC3E}">
        <p14:creationId xmlns:p14="http://schemas.microsoft.com/office/powerpoint/2010/main" val="26880240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3BAF07C-C39E-42EB-BB22-8D46691D97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06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D8E9CF54-0466-4261-9E62-0249E60E18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2" name="Freeform 5">
              <a:extLst>
                <a:ext uri="{FF2B5EF4-FFF2-40B4-BE49-F238E27FC236}">
                  <a16:creationId xmlns:a16="http://schemas.microsoft.com/office/drawing/2014/main" id="{33E32106-E8B1-4F76-9EE6-58537738A3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C32C2C46-A045-44FB-8A74-5EBD650C27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6A76F79C-6683-4940-BCF7-4BCCCEE406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FF4675A3-6D07-4B1F-9BFC-AEBEA1AD06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765E127A-B6B7-4B1D-B7BD-6C8C969D29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3BCA9D9E-C72C-4751-BFA9-10B85CACE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080C708C-69BF-441B-AB75-C98160ED0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3E79964E-F8F1-4763-8892-7BC3DAE30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FE09592A-FCC9-4AE5-BA0B-730C6F3BBE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96448994-820C-4BC1-ABF3-4579C6F99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9BB0D192-565A-42B9-B292-CC032D71A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6D1CA09C-5F40-4E92-A7E9-D1FCEE512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379F5AA5-2E14-4880-A5A6-07AEF2AD8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EF14BD32-D239-4DA3-98B3-7752073657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CF07B250-E5E4-4624-9BD7-8D513A67B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BCC5D120-7C8C-4290-865C-4EE6E4F245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C24688C6-CAE5-4EF2-B2BA-A138DA0A24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6BD31099-7C13-4901-A04F-632B1CD84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679F5FF7-82B2-4033-8FBE-63170C937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el 1">
            <a:extLst>
              <a:ext uri="{FF2B5EF4-FFF2-40B4-BE49-F238E27FC236}">
                <a16:creationId xmlns:a16="http://schemas.microsoft.com/office/drawing/2014/main" id="{C3FF9632-EE94-4DE9-855E-255CC9E0EC3C}"/>
              </a:ext>
            </a:extLst>
          </p:cNvPr>
          <p:cNvSpPr>
            <a:spLocks noGrp="1"/>
          </p:cNvSpPr>
          <p:nvPr>
            <p:ph type="ctrTitle"/>
          </p:nvPr>
        </p:nvSpPr>
        <p:spPr>
          <a:xfrm>
            <a:off x="1378425" y="5199797"/>
            <a:ext cx="9435152" cy="789673"/>
          </a:xfrm>
        </p:spPr>
        <p:txBody>
          <a:bodyPr anchor="ctr">
            <a:normAutofit/>
          </a:bodyPr>
          <a:lstStyle/>
          <a:p>
            <a:r>
              <a:rPr lang="nl-NL" sz="4000">
                <a:solidFill>
                  <a:schemeClr val="bg1"/>
                </a:solidFill>
              </a:rPr>
              <a:t>Rectale toediening</a:t>
            </a:r>
          </a:p>
        </p:txBody>
      </p:sp>
      <p:sp>
        <p:nvSpPr>
          <p:cNvPr id="3" name="Ondertitel 2">
            <a:extLst>
              <a:ext uri="{FF2B5EF4-FFF2-40B4-BE49-F238E27FC236}">
                <a16:creationId xmlns:a16="http://schemas.microsoft.com/office/drawing/2014/main" id="{A9752C46-030F-41A1-97EA-08E0F53C10F9}"/>
              </a:ext>
            </a:extLst>
          </p:cNvPr>
          <p:cNvSpPr>
            <a:spLocks noGrp="1"/>
          </p:cNvSpPr>
          <p:nvPr>
            <p:ph type="subTitle" idx="1"/>
          </p:nvPr>
        </p:nvSpPr>
        <p:spPr>
          <a:xfrm>
            <a:off x="1759237" y="6003836"/>
            <a:ext cx="8673427" cy="405405"/>
          </a:xfrm>
        </p:spPr>
        <p:txBody>
          <a:bodyPr>
            <a:normAutofit/>
          </a:bodyPr>
          <a:lstStyle/>
          <a:p>
            <a:endParaRPr lang="nl-NL" sz="1600" dirty="0">
              <a:solidFill>
                <a:schemeClr val="bg1"/>
              </a:solidFill>
            </a:endParaRPr>
          </a:p>
        </p:txBody>
      </p:sp>
      <p:pic>
        <p:nvPicPr>
          <p:cNvPr id="5" name="Picture 4">
            <a:extLst>
              <a:ext uri="{FF2B5EF4-FFF2-40B4-BE49-F238E27FC236}">
                <a16:creationId xmlns:a16="http://schemas.microsoft.com/office/drawing/2014/main" id="{D4861D54-365A-1C88-B287-38375025659A}"/>
              </a:ext>
            </a:extLst>
          </p:cNvPr>
          <p:cNvPicPr>
            <a:picLocks noChangeAspect="1"/>
          </p:cNvPicPr>
          <p:nvPr/>
        </p:nvPicPr>
        <p:blipFill rotWithShape="1">
          <a:blip r:embed="rId2"/>
          <a:srcRect t="33183" b="10744"/>
          <a:stretch/>
        </p:blipFill>
        <p:spPr>
          <a:xfrm>
            <a:off x="20" y="10"/>
            <a:ext cx="12191980" cy="5058947"/>
          </a:xfrm>
          <a:custGeom>
            <a:avLst/>
            <a:gdLst/>
            <a:ahLst/>
            <a:cxnLst/>
            <a:rect l="l" t="t" r="r" b="b"/>
            <a:pathLst>
              <a:path w="12192000" h="5058957">
                <a:moveTo>
                  <a:pt x="0" y="0"/>
                </a:moveTo>
                <a:lnTo>
                  <a:pt x="12192000" y="0"/>
                </a:lnTo>
                <a:lnTo>
                  <a:pt x="12192000" y="259692"/>
                </a:lnTo>
                <a:lnTo>
                  <a:pt x="12192000" y="3542069"/>
                </a:lnTo>
                <a:lnTo>
                  <a:pt x="12192000" y="3734194"/>
                </a:lnTo>
                <a:lnTo>
                  <a:pt x="12192000" y="4710012"/>
                </a:lnTo>
                <a:lnTo>
                  <a:pt x="12113803" y="4718295"/>
                </a:lnTo>
                <a:cubicBezTo>
                  <a:pt x="10139508" y="4916244"/>
                  <a:pt x="8237152" y="5009247"/>
                  <a:pt x="6753597" y="5041852"/>
                </a:cubicBezTo>
                <a:cubicBezTo>
                  <a:pt x="4940362" y="5081701"/>
                  <a:pt x="2657278" y="5062371"/>
                  <a:pt x="400746" y="4870509"/>
                </a:cubicBezTo>
                <a:lnTo>
                  <a:pt x="0" y="4833533"/>
                </a:lnTo>
                <a:lnTo>
                  <a:pt x="0" y="3734194"/>
                </a:lnTo>
                <a:lnTo>
                  <a:pt x="0" y="3542069"/>
                </a:lnTo>
                <a:lnTo>
                  <a:pt x="0" y="259692"/>
                </a:lnTo>
                <a:close/>
              </a:path>
            </a:pathLst>
          </a:custGeom>
        </p:spPr>
      </p:pic>
    </p:spTree>
    <p:extLst>
      <p:ext uri="{BB962C8B-B14F-4D97-AF65-F5344CB8AC3E}">
        <p14:creationId xmlns:p14="http://schemas.microsoft.com/office/powerpoint/2010/main" val="712234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4E027EB-BA1A-4A20-9453-FDE7AC63205F}"/>
              </a:ext>
            </a:extLst>
          </p:cNvPr>
          <p:cNvSpPr>
            <a:spLocks noGrp="1"/>
          </p:cNvSpPr>
          <p:nvPr>
            <p:ph type="title"/>
          </p:nvPr>
        </p:nvSpPr>
        <p:spPr>
          <a:xfrm>
            <a:off x="2880485" y="841375"/>
            <a:ext cx="6230857" cy="1230570"/>
          </a:xfrm>
        </p:spPr>
        <p:txBody>
          <a:bodyPr anchor="t">
            <a:normAutofit/>
          </a:bodyPr>
          <a:lstStyle/>
          <a:p>
            <a:pPr algn="l"/>
            <a:r>
              <a:rPr lang="nl-NL" sz="3600" dirty="0">
                <a:solidFill>
                  <a:schemeClr val="accent1"/>
                </a:solidFill>
              </a:rPr>
              <a:t>Rectale toediening</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Tijdelijke aanduiding voor inhoud 2">
            <a:extLst>
              <a:ext uri="{FF2B5EF4-FFF2-40B4-BE49-F238E27FC236}">
                <a16:creationId xmlns:a16="http://schemas.microsoft.com/office/drawing/2014/main" id="{25BAC63B-B77A-4468-9442-56E413B160E2}"/>
              </a:ext>
            </a:extLst>
          </p:cNvPr>
          <p:cNvSpPr>
            <a:spLocks noGrp="1"/>
          </p:cNvSpPr>
          <p:nvPr>
            <p:ph idx="1"/>
          </p:nvPr>
        </p:nvSpPr>
        <p:spPr>
          <a:xfrm>
            <a:off x="2880487" y="2249046"/>
            <a:ext cx="6123783" cy="3802762"/>
          </a:xfrm>
        </p:spPr>
        <p:txBody>
          <a:bodyPr anchor="t">
            <a:normAutofit/>
          </a:bodyPr>
          <a:lstStyle/>
          <a:p>
            <a:pPr marL="0" indent="0">
              <a:buNone/>
            </a:pPr>
            <a:r>
              <a:rPr lang="nl-NL" sz="1600" dirty="0"/>
              <a:t>Rectaal is de toedieningsweg waarbij een geneesmiddel in het laatste deel van de dikke darm wordt gebracht. Het laatste stuk van de dikke darm heet endeldarm of rectum. </a:t>
            </a:r>
          </a:p>
          <a:p>
            <a:pPr marL="0" indent="0">
              <a:buNone/>
            </a:pPr>
            <a:endParaRPr lang="nl-NL" sz="1600" dirty="0"/>
          </a:p>
          <a:p>
            <a:pPr marL="0" indent="0">
              <a:buNone/>
            </a:pPr>
            <a:r>
              <a:rPr lang="nl-NL" sz="1600" dirty="0"/>
              <a:t>Er zijn drie toedieningsvormen voor rectale toediening: </a:t>
            </a:r>
          </a:p>
          <a:p>
            <a:r>
              <a:rPr lang="nl-NL" sz="1600" dirty="0"/>
              <a:t>De zetpil</a:t>
            </a:r>
          </a:p>
          <a:p>
            <a:r>
              <a:rPr lang="nl-NL" sz="1600" dirty="0"/>
              <a:t>Het microklysma</a:t>
            </a:r>
          </a:p>
          <a:p>
            <a:r>
              <a:rPr lang="nl-NL" sz="1600" dirty="0"/>
              <a:t>Het klysma</a:t>
            </a:r>
          </a:p>
        </p:txBody>
      </p:sp>
      <p:pic>
        <p:nvPicPr>
          <p:cNvPr id="4" name="Afbeelding 3">
            <a:extLst>
              <a:ext uri="{FF2B5EF4-FFF2-40B4-BE49-F238E27FC236}">
                <a16:creationId xmlns:a16="http://schemas.microsoft.com/office/drawing/2014/main" id="{8D231FF3-4B36-4BA8-822E-EC40A9D6C35F}"/>
              </a:ext>
            </a:extLst>
          </p:cNvPr>
          <p:cNvPicPr>
            <a:picLocks noChangeAspect="1"/>
          </p:cNvPicPr>
          <p:nvPr/>
        </p:nvPicPr>
        <p:blipFill>
          <a:blip r:embed="rId2"/>
          <a:stretch>
            <a:fillRect/>
          </a:stretch>
        </p:blipFill>
        <p:spPr>
          <a:xfrm>
            <a:off x="8788401" y="3639530"/>
            <a:ext cx="3205163" cy="2880590"/>
          </a:xfrm>
          <a:prstGeom prst="rect">
            <a:avLst/>
          </a:prstGeom>
        </p:spPr>
      </p:pic>
    </p:spTree>
    <p:extLst>
      <p:ext uri="{BB962C8B-B14F-4D97-AF65-F5344CB8AC3E}">
        <p14:creationId xmlns:p14="http://schemas.microsoft.com/office/powerpoint/2010/main" val="1213686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4"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el 1">
            <a:extLst>
              <a:ext uri="{FF2B5EF4-FFF2-40B4-BE49-F238E27FC236}">
                <a16:creationId xmlns:a16="http://schemas.microsoft.com/office/drawing/2014/main" id="{46F34ED7-3F11-4C25-85F9-31E3E4CC071B}"/>
              </a:ext>
            </a:extLst>
          </p:cNvPr>
          <p:cNvSpPr>
            <a:spLocks noGrp="1"/>
          </p:cNvSpPr>
          <p:nvPr>
            <p:ph type="title"/>
          </p:nvPr>
        </p:nvSpPr>
        <p:spPr>
          <a:xfrm>
            <a:off x="1759287" y="798881"/>
            <a:ext cx="8673427" cy="1048945"/>
          </a:xfrm>
        </p:spPr>
        <p:txBody>
          <a:bodyPr>
            <a:normAutofit/>
          </a:bodyPr>
          <a:lstStyle/>
          <a:p>
            <a:r>
              <a:rPr lang="nl-NL" sz="3700">
                <a:solidFill>
                  <a:schemeClr val="tx1"/>
                </a:solidFill>
              </a:rPr>
              <a:t>Wanneer wordt rectale medicatie toegepast:</a:t>
            </a:r>
          </a:p>
        </p:txBody>
      </p:sp>
      <p:graphicFrame>
        <p:nvGraphicFramePr>
          <p:cNvPr id="37" name="Tijdelijke aanduiding voor inhoud 2">
            <a:extLst>
              <a:ext uri="{FF2B5EF4-FFF2-40B4-BE49-F238E27FC236}">
                <a16:creationId xmlns:a16="http://schemas.microsoft.com/office/drawing/2014/main" id="{FAA7911E-EBED-6CC8-8CF8-5EFCC903542B}"/>
              </a:ext>
            </a:extLst>
          </p:cNvPr>
          <p:cNvGraphicFramePr>
            <a:graphicFrameLocks noGrp="1"/>
          </p:cNvGraphicFramePr>
          <p:nvPr>
            <p:ph idx="1"/>
            <p:extLst>
              <p:ext uri="{D42A27DB-BD31-4B8C-83A1-F6EECF244321}">
                <p14:modId xmlns:p14="http://schemas.microsoft.com/office/powerpoint/2010/main" val="613321460"/>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5711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BF1AB5B0-263B-4251-A882-934C776FB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D78ABF88-46E8-4029-AB46-E4771F4734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3" name="Freeform 5">
              <a:extLst>
                <a:ext uri="{FF2B5EF4-FFF2-40B4-BE49-F238E27FC236}">
                  <a16:creationId xmlns:a16="http://schemas.microsoft.com/office/drawing/2014/main" id="{A593930E-DC99-4A6F-8D1B-FCB4393EC7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6">
              <a:extLst>
                <a:ext uri="{FF2B5EF4-FFF2-40B4-BE49-F238E27FC236}">
                  <a16:creationId xmlns:a16="http://schemas.microsoft.com/office/drawing/2014/main" id="{A9F599E6-CA6D-46B2-AA6A-CB51C96740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7">
              <a:extLst>
                <a:ext uri="{FF2B5EF4-FFF2-40B4-BE49-F238E27FC236}">
                  <a16:creationId xmlns:a16="http://schemas.microsoft.com/office/drawing/2014/main" id="{A12B52D1-9634-439A-BF00-9A83528A25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8">
              <a:extLst>
                <a:ext uri="{FF2B5EF4-FFF2-40B4-BE49-F238E27FC236}">
                  <a16:creationId xmlns:a16="http://schemas.microsoft.com/office/drawing/2014/main" id="{BDC62A16-3789-4407-98CB-FE9204C070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9">
              <a:extLst>
                <a:ext uri="{FF2B5EF4-FFF2-40B4-BE49-F238E27FC236}">
                  <a16:creationId xmlns:a16="http://schemas.microsoft.com/office/drawing/2014/main" id="{5B3E90E5-D147-40EE-A247-7E7FA76D9C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0">
              <a:extLst>
                <a:ext uri="{FF2B5EF4-FFF2-40B4-BE49-F238E27FC236}">
                  <a16:creationId xmlns:a16="http://schemas.microsoft.com/office/drawing/2014/main" id="{4B6FABF9-7C96-401D-B639-971F46EFF5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1">
              <a:extLst>
                <a:ext uri="{FF2B5EF4-FFF2-40B4-BE49-F238E27FC236}">
                  <a16:creationId xmlns:a16="http://schemas.microsoft.com/office/drawing/2014/main" id="{317ABAB0-8B6B-4191-9022-B4387F6B6E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2">
              <a:extLst>
                <a:ext uri="{FF2B5EF4-FFF2-40B4-BE49-F238E27FC236}">
                  <a16:creationId xmlns:a16="http://schemas.microsoft.com/office/drawing/2014/main" id="{4D27EFFC-691E-43D3-A8B0-072BD810E5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3">
              <a:extLst>
                <a:ext uri="{FF2B5EF4-FFF2-40B4-BE49-F238E27FC236}">
                  <a16:creationId xmlns:a16="http://schemas.microsoft.com/office/drawing/2014/main" id="{556C61FB-950E-48E2-9BA3-C08FB72776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4">
              <a:extLst>
                <a:ext uri="{FF2B5EF4-FFF2-40B4-BE49-F238E27FC236}">
                  <a16:creationId xmlns:a16="http://schemas.microsoft.com/office/drawing/2014/main" id="{9EE5CF75-7832-472F-9A10-C6940AE7BD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5">
              <a:extLst>
                <a:ext uri="{FF2B5EF4-FFF2-40B4-BE49-F238E27FC236}">
                  <a16:creationId xmlns:a16="http://schemas.microsoft.com/office/drawing/2014/main" id="{B25CB582-3404-4E8B-88DF-C913EA2335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6">
              <a:extLst>
                <a:ext uri="{FF2B5EF4-FFF2-40B4-BE49-F238E27FC236}">
                  <a16:creationId xmlns:a16="http://schemas.microsoft.com/office/drawing/2014/main" id="{BD3AE87A-86BB-4608-98F3-F97A5FB3D3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7">
              <a:extLst>
                <a:ext uri="{FF2B5EF4-FFF2-40B4-BE49-F238E27FC236}">
                  <a16:creationId xmlns:a16="http://schemas.microsoft.com/office/drawing/2014/main" id="{D3C04704-0E90-43BD-8C48-CB17683BF3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18">
              <a:extLst>
                <a:ext uri="{FF2B5EF4-FFF2-40B4-BE49-F238E27FC236}">
                  <a16:creationId xmlns:a16="http://schemas.microsoft.com/office/drawing/2014/main" id="{00590DBF-511F-42DE-8D80-9DA44D4C4E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19">
              <a:extLst>
                <a:ext uri="{FF2B5EF4-FFF2-40B4-BE49-F238E27FC236}">
                  <a16:creationId xmlns:a16="http://schemas.microsoft.com/office/drawing/2014/main" id="{92D85413-70BF-48F7-BA51-5CA843FD3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0">
              <a:extLst>
                <a:ext uri="{FF2B5EF4-FFF2-40B4-BE49-F238E27FC236}">
                  <a16:creationId xmlns:a16="http://schemas.microsoft.com/office/drawing/2014/main" id="{C4BC7756-F570-451B-A402-3667C0BBFE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1">
              <a:extLst>
                <a:ext uri="{FF2B5EF4-FFF2-40B4-BE49-F238E27FC236}">
                  <a16:creationId xmlns:a16="http://schemas.microsoft.com/office/drawing/2014/main" id="{BDAC7596-8288-4C88-849A-1AAD5FFD59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2">
              <a:extLst>
                <a:ext uri="{FF2B5EF4-FFF2-40B4-BE49-F238E27FC236}">
                  <a16:creationId xmlns:a16="http://schemas.microsoft.com/office/drawing/2014/main" id="{DBDDB9B0-48C6-4884-AE49-0CDC0770C0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3">
              <a:extLst>
                <a:ext uri="{FF2B5EF4-FFF2-40B4-BE49-F238E27FC236}">
                  <a16:creationId xmlns:a16="http://schemas.microsoft.com/office/drawing/2014/main" id="{FE44F16A-C4EC-43CB-A4B0-05825FDB6E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24">
              <a:extLst>
                <a:ext uri="{FF2B5EF4-FFF2-40B4-BE49-F238E27FC236}">
                  <a16:creationId xmlns:a16="http://schemas.microsoft.com/office/drawing/2014/main" id="{B1D66A51-8EB2-47CB-8909-5879319D88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25">
              <a:extLst>
                <a:ext uri="{FF2B5EF4-FFF2-40B4-BE49-F238E27FC236}">
                  <a16:creationId xmlns:a16="http://schemas.microsoft.com/office/drawing/2014/main" id="{E5A9A04F-DABB-442E-BFF9-C2A735C632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el 1">
            <a:extLst>
              <a:ext uri="{FF2B5EF4-FFF2-40B4-BE49-F238E27FC236}">
                <a16:creationId xmlns:a16="http://schemas.microsoft.com/office/drawing/2014/main" id="{AF44DF4B-86AE-4A1C-85F8-DE8A338096AB}"/>
              </a:ext>
            </a:extLst>
          </p:cNvPr>
          <p:cNvSpPr>
            <a:spLocks noGrp="1"/>
          </p:cNvSpPr>
          <p:nvPr>
            <p:ph type="title"/>
          </p:nvPr>
        </p:nvSpPr>
        <p:spPr>
          <a:xfrm>
            <a:off x="904877" y="795527"/>
            <a:ext cx="10488547" cy="1190912"/>
          </a:xfrm>
        </p:spPr>
        <p:txBody>
          <a:bodyPr>
            <a:normAutofit/>
          </a:bodyPr>
          <a:lstStyle/>
          <a:p>
            <a:r>
              <a:rPr lang="nl-NL">
                <a:solidFill>
                  <a:schemeClr val="tx2"/>
                </a:solidFill>
              </a:rPr>
              <a:t>Nadelen rectale toediening:</a:t>
            </a:r>
          </a:p>
        </p:txBody>
      </p:sp>
      <p:sp>
        <p:nvSpPr>
          <p:cNvPr id="65" name="Rectangle 64">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030" y="2250281"/>
            <a:ext cx="4959318" cy="3678237"/>
          </a:xfrm>
          <a:prstGeom prst="rect">
            <a:avLst/>
          </a:prstGeom>
          <a:solidFill>
            <a:schemeClr val="bg1"/>
          </a:solidFill>
          <a:ln w="19050">
            <a:solidFill>
              <a:srgbClr val="47D4ED"/>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a:extLst>
              <a:ext uri="{FF2B5EF4-FFF2-40B4-BE49-F238E27FC236}">
                <a16:creationId xmlns:a16="http://schemas.microsoft.com/office/drawing/2014/main" id="{96B5C794-456D-4CD8-8B9E-E2ABE2685A8B}"/>
              </a:ext>
            </a:extLst>
          </p:cNvPr>
          <p:cNvPicPr>
            <a:picLocks noChangeAspect="1"/>
          </p:cNvPicPr>
          <p:nvPr/>
        </p:nvPicPr>
        <p:blipFill rotWithShape="1">
          <a:blip r:embed="rId2"/>
          <a:srcRect l="5969" r="-2" b="-2"/>
          <a:stretch/>
        </p:blipFill>
        <p:spPr>
          <a:xfrm>
            <a:off x="1103257" y="2416047"/>
            <a:ext cx="4626864" cy="3346704"/>
          </a:xfrm>
          <a:prstGeom prst="rect">
            <a:avLst/>
          </a:prstGeom>
          <a:ln w="12700">
            <a:noFill/>
          </a:ln>
        </p:spPr>
      </p:pic>
      <p:sp>
        <p:nvSpPr>
          <p:cNvPr id="3" name="Tijdelijke aanduiding voor inhoud 2">
            <a:extLst>
              <a:ext uri="{FF2B5EF4-FFF2-40B4-BE49-F238E27FC236}">
                <a16:creationId xmlns:a16="http://schemas.microsoft.com/office/drawing/2014/main" id="{30F270C6-24B7-4F23-ABBA-BBC9EA61EE10}"/>
              </a:ext>
            </a:extLst>
          </p:cNvPr>
          <p:cNvSpPr>
            <a:spLocks noGrp="1"/>
          </p:cNvSpPr>
          <p:nvPr>
            <p:ph idx="1"/>
          </p:nvPr>
        </p:nvSpPr>
        <p:spPr>
          <a:xfrm>
            <a:off x="6380703" y="2228850"/>
            <a:ext cx="5028928" cy="3699669"/>
          </a:xfrm>
        </p:spPr>
        <p:txBody>
          <a:bodyPr>
            <a:normAutofit/>
          </a:bodyPr>
          <a:lstStyle/>
          <a:p>
            <a:pPr>
              <a:buClr>
                <a:srgbClr val="47D4ED"/>
              </a:buClr>
            </a:pPr>
            <a:r>
              <a:rPr lang="nl-NL" dirty="0"/>
              <a:t>soms onbekende en onzekere opname door het slijmvlies van het rectum. </a:t>
            </a:r>
          </a:p>
          <a:p>
            <a:pPr>
              <a:buClr>
                <a:srgbClr val="47D4ED"/>
              </a:buClr>
            </a:pPr>
            <a:r>
              <a:rPr lang="nl-NL" dirty="0"/>
              <a:t>verblijfsduur is onbekend, zeker als de darm gevuld is.</a:t>
            </a:r>
          </a:p>
          <a:p>
            <a:pPr marL="0" indent="0">
              <a:buClr>
                <a:srgbClr val="47D4ED"/>
              </a:buClr>
              <a:buNone/>
            </a:pPr>
            <a:r>
              <a:rPr lang="nl-NL" dirty="0"/>
              <a:t>*</a:t>
            </a:r>
            <a:r>
              <a:rPr lang="nl-NL" i="1" dirty="0"/>
              <a:t>Rectale toediening is vooral geschikt voor kleine kinderen en voor mensen die niet of slecht kunnen slikken.</a:t>
            </a:r>
          </a:p>
          <a:p>
            <a:pPr>
              <a:buClr>
                <a:srgbClr val="47D4ED"/>
              </a:buClr>
            </a:pPr>
            <a:endParaRPr lang="nl-NL" dirty="0"/>
          </a:p>
        </p:txBody>
      </p:sp>
    </p:spTree>
    <p:extLst>
      <p:ext uri="{BB962C8B-B14F-4D97-AF65-F5344CB8AC3E}">
        <p14:creationId xmlns:p14="http://schemas.microsoft.com/office/powerpoint/2010/main" val="3471500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3"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4"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9"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0"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5" name="Rectangle 64">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DCD30F6-C7A2-4D9A-8B42-E922E53C6669}"/>
              </a:ext>
            </a:extLst>
          </p:cNvPr>
          <p:cNvSpPr>
            <a:spLocks noGrp="1"/>
          </p:cNvSpPr>
          <p:nvPr>
            <p:ph type="title"/>
          </p:nvPr>
        </p:nvSpPr>
        <p:spPr>
          <a:xfrm>
            <a:off x="645459" y="960120"/>
            <a:ext cx="3865695" cy="4171278"/>
          </a:xfrm>
        </p:spPr>
        <p:txBody>
          <a:bodyPr>
            <a:normAutofit/>
          </a:bodyPr>
          <a:lstStyle/>
          <a:p>
            <a:pPr algn="r"/>
            <a:r>
              <a:rPr lang="nl-NL" sz="4400">
                <a:solidFill>
                  <a:schemeClr val="tx1"/>
                </a:solidFill>
              </a:rPr>
              <a:t>Hoe een zetpil in te brengen:</a:t>
            </a:r>
          </a:p>
        </p:txBody>
      </p:sp>
      <p:cxnSp>
        <p:nvCxnSpPr>
          <p:cNvPr id="67" name="Straight Connector 66">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220FC429-F3A1-43B9-8BC8-12151EA4E918}"/>
              </a:ext>
            </a:extLst>
          </p:cNvPr>
          <p:cNvSpPr>
            <a:spLocks noGrp="1"/>
          </p:cNvSpPr>
          <p:nvPr>
            <p:ph idx="1"/>
          </p:nvPr>
        </p:nvSpPr>
        <p:spPr>
          <a:xfrm>
            <a:off x="4983164" y="960120"/>
            <a:ext cx="5511800" cy="4171278"/>
          </a:xfrm>
        </p:spPr>
        <p:txBody>
          <a:bodyPr>
            <a:normAutofit/>
          </a:bodyPr>
          <a:lstStyle/>
          <a:p>
            <a:pPr marL="0" indent="0">
              <a:lnSpc>
                <a:spcPct val="110000"/>
              </a:lnSpc>
              <a:buNone/>
            </a:pPr>
            <a:r>
              <a:rPr lang="nl-NL" sz="1300"/>
              <a:t>Een zetpil (suppositorium) bestaat uit een bij lichaamstemperatuur smeltende vaste stof waarin het geneesmiddel is verwerkt. </a:t>
            </a:r>
          </a:p>
          <a:p>
            <a:pPr marL="0" indent="0">
              <a:lnSpc>
                <a:spcPct val="110000"/>
              </a:lnSpc>
              <a:buNone/>
            </a:pPr>
            <a:r>
              <a:rPr lang="nl-NL" sz="1300"/>
              <a:t>Een zetpil heeft meestal een typische torpedovorm en zit in een strip verpakt. Bij het inbrengen wordt de torpedopunt het eerste ingebracht, op de platte achterkant kan dan zachtjes geduwd worden. Door het topje van de torpedovorm eerst te bevochtigen, glijdt de zetpil makkelijk in het rectum en volgt de rest vanzelf. </a:t>
            </a:r>
          </a:p>
          <a:p>
            <a:pPr>
              <a:lnSpc>
                <a:spcPct val="110000"/>
              </a:lnSpc>
            </a:pPr>
            <a:r>
              <a:rPr lang="nl-NL" sz="1300"/>
              <a:t>Dit is vooral belangrijk bij kinderen omdat die zich nog wel eens verzetten tegen het inbrengen van een zetpil door hun sluitspier te spannen. </a:t>
            </a:r>
          </a:p>
          <a:p>
            <a:pPr>
              <a:lnSpc>
                <a:spcPct val="110000"/>
              </a:lnSpc>
            </a:pPr>
            <a:r>
              <a:rPr lang="nl-NL" sz="1300"/>
              <a:t>De gemakkelijkste houding om een zetpil in te brengen is als de cliënt opgetrokken knieën gaat liggen (liefst op de linkerzij). Na het inbrengen van de zetpil moeten de billen even dichtgeknepen worden.</a:t>
            </a:r>
          </a:p>
        </p:txBody>
      </p:sp>
    </p:spTree>
    <p:extLst>
      <p:ext uri="{BB962C8B-B14F-4D97-AF65-F5344CB8AC3E}">
        <p14:creationId xmlns:p14="http://schemas.microsoft.com/office/powerpoint/2010/main" val="2630610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0587A56-3577-4EB9-9BF0-2567E4E26F4A}"/>
              </a:ext>
            </a:extLst>
          </p:cNvPr>
          <p:cNvSpPr>
            <a:spLocks noGrp="1"/>
          </p:cNvSpPr>
          <p:nvPr>
            <p:ph type="title"/>
          </p:nvPr>
        </p:nvSpPr>
        <p:spPr>
          <a:xfrm>
            <a:off x="2880485" y="841375"/>
            <a:ext cx="6230857" cy="1230570"/>
          </a:xfrm>
        </p:spPr>
        <p:txBody>
          <a:bodyPr anchor="t">
            <a:normAutofit/>
          </a:bodyPr>
          <a:lstStyle/>
          <a:p>
            <a:pPr algn="l"/>
            <a:r>
              <a:rPr lang="nl-NL" sz="3600" dirty="0">
                <a:solidFill>
                  <a:schemeClr val="accent1"/>
                </a:solidFill>
              </a:rPr>
              <a:t>Microklysma / klysma</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Tijdelijke aanduiding voor inhoud 2">
            <a:extLst>
              <a:ext uri="{FF2B5EF4-FFF2-40B4-BE49-F238E27FC236}">
                <a16:creationId xmlns:a16="http://schemas.microsoft.com/office/drawing/2014/main" id="{42888CF4-52EC-4581-A082-EE9100971B39}"/>
              </a:ext>
            </a:extLst>
          </p:cNvPr>
          <p:cNvSpPr>
            <a:spLocks noGrp="1"/>
          </p:cNvSpPr>
          <p:nvPr>
            <p:ph idx="1"/>
          </p:nvPr>
        </p:nvSpPr>
        <p:spPr>
          <a:xfrm>
            <a:off x="2880487" y="2249046"/>
            <a:ext cx="6995350" cy="3802762"/>
          </a:xfrm>
        </p:spPr>
        <p:txBody>
          <a:bodyPr anchor="t">
            <a:normAutofit/>
          </a:bodyPr>
          <a:lstStyle/>
          <a:p>
            <a:pPr marL="0" indent="0">
              <a:buNone/>
            </a:pPr>
            <a:r>
              <a:rPr lang="nl-NL" sz="1600" dirty="0"/>
              <a:t>Gebruik een microklysma / klysma altijd op kamertemperatuur. </a:t>
            </a:r>
          </a:p>
          <a:p>
            <a:pPr marL="342900" indent="-342900">
              <a:buFont typeface="+mj-lt"/>
              <a:buAutoNum type="arabicPeriod"/>
            </a:pPr>
            <a:r>
              <a:rPr lang="nl-NL" sz="1600" dirty="0"/>
              <a:t>Vraag de cliënt op de linkerzij te gaan liggen en te ontspannen. </a:t>
            </a:r>
          </a:p>
          <a:p>
            <a:pPr marL="342900" indent="-342900">
              <a:buFont typeface="+mj-lt"/>
              <a:buAutoNum type="arabicPeriod"/>
            </a:pPr>
            <a:r>
              <a:rPr lang="nl-NL" sz="1600" dirty="0"/>
              <a:t>Breng de inbrengtube of rectumcanule in, spuit de vloeistof rustig in. </a:t>
            </a:r>
          </a:p>
          <a:p>
            <a:pPr marL="342900" indent="-342900">
              <a:buFont typeface="+mj-lt"/>
              <a:buAutoNum type="arabicPeriod"/>
            </a:pPr>
            <a:r>
              <a:rPr lang="nl-NL" sz="1600" dirty="0"/>
              <a:t>Als alle vloeistof ingebracht is verwijder je de tube, zorg ervoor dat je de flacon ingedrukt houdt tijdens verwijderen. Zo voorkom je dat de vloeistof terug loopt in de flacon. </a:t>
            </a:r>
          </a:p>
          <a:p>
            <a:pPr marL="342900" indent="-342900">
              <a:buFont typeface="+mj-lt"/>
              <a:buAutoNum type="arabicPeriod"/>
            </a:pPr>
            <a:r>
              <a:rPr lang="nl-NL" sz="1600" dirty="0"/>
              <a:t>Vraag de cliënt de ontlasting zo lang mogelijk op te houden ondanks de aandrang. Zo kan het medicijn goed zijn werk doen.</a:t>
            </a:r>
          </a:p>
          <a:p>
            <a:pPr marL="342900" indent="-342900">
              <a:buFont typeface="+mj-lt"/>
              <a:buAutoNum type="arabicPeriod"/>
            </a:pPr>
            <a:r>
              <a:rPr lang="nl-NL" sz="1600" dirty="0"/>
              <a:t>Laat de cliënt ongeveer na 15 minuten naar het toilet gaan. Of eerder als de aandrang te sterk wordt. </a:t>
            </a:r>
          </a:p>
        </p:txBody>
      </p:sp>
    </p:spTree>
    <p:extLst>
      <p:ext uri="{BB962C8B-B14F-4D97-AF65-F5344CB8AC3E}">
        <p14:creationId xmlns:p14="http://schemas.microsoft.com/office/powerpoint/2010/main" val="1484236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2" name="Rectangle 101">
            <a:extLst>
              <a:ext uri="{FF2B5EF4-FFF2-40B4-BE49-F238E27FC236}">
                <a16:creationId xmlns:a16="http://schemas.microsoft.com/office/drawing/2014/main" id="{1ADF8D49-9100-483A-BD47-470463D24F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4" name="Group 103">
            <a:extLst>
              <a:ext uri="{FF2B5EF4-FFF2-40B4-BE49-F238E27FC236}">
                <a16:creationId xmlns:a16="http://schemas.microsoft.com/office/drawing/2014/main" id="{F5EEAC30-4C6E-4265-B6CB-39A67CED3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05" name="Freeform 5">
              <a:extLst>
                <a:ext uri="{FF2B5EF4-FFF2-40B4-BE49-F238E27FC236}">
                  <a16:creationId xmlns:a16="http://schemas.microsoft.com/office/drawing/2014/main" id="{03FDDFD1-231A-4DE4-8393-9917D50F4B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Freeform 6">
              <a:extLst>
                <a:ext uri="{FF2B5EF4-FFF2-40B4-BE49-F238E27FC236}">
                  <a16:creationId xmlns:a16="http://schemas.microsoft.com/office/drawing/2014/main" id="{141A2410-EE55-4769-899A-36E5017028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Freeform 7">
              <a:extLst>
                <a:ext uri="{FF2B5EF4-FFF2-40B4-BE49-F238E27FC236}">
                  <a16:creationId xmlns:a16="http://schemas.microsoft.com/office/drawing/2014/main" id="{A29F149D-5B86-4DF5-9B9C-3320B217C6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Freeform 8">
              <a:extLst>
                <a:ext uri="{FF2B5EF4-FFF2-40B4-BE49-F238E27FC236}">
                  <a16:creationId xmlns:a16="http://schemas.microsoft.com/office/drawing/2014/main" id="{8897F62B-14B4-43A9-9023-0E3381B033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Freeform 9">
              <a:extLst>
                <a:ext uri="{FF2B5EF4-FFF2-40B4-BE49-F238E27FC236}">
                  <a16:creationId xmlns:a16="http://schemas.microsoft.com/office/drawing/2014/main" id="{E61FA67A-5C2A-49E3-8CF4-39947E8AAB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Freeform 10">
              <a:extLst>
                <a:ext uri="{FF2B5EF4-FFF2-40B4-BE49-F238E27FC236}">
                  <a16:creationId xmlns:a16="http://schemas.microsoft.com/office/drawing/2014/main" id="{7EA4C394-3E2A-4DC7-9E2E-C192E7EFCC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Freeform 11">
              <a:extLst>
                <a:ext uri="{FF2B5EF4-FFF2-40B4-BE49-F238E27FC236}">
                  <a16:creationId xmlns:a16="http://schemas.microsoft.com/office/drawing/2014/main" id="{304076AF-4DBF-40EE-945B-5079CB4D9B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Freeform 12">
              <a:extLst>
                <a:ext uri="{FF2B5EF4-FFF2-40B4-BE49-F238E27FC236}">
                  <a16:creationId xmlns:a16="http://schemas.microsoft.com/office/drawing/2014/main" id="{453314F6-B174-4155-83CB-60CADADBF0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Freeform 13">
              <a:extLst>
                <a:ext uri="{FF2B5EF4-FFF2-40B4-BE49-F238E27FC236}">
                  <a16:creationId xmlns:a16="http://schemas.microsoft.com/office/drawing/2014/main" id="{1C53F01D-A586-4031-A878-D37FA5B235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Freeform 14">
              <a:extLst>
                <a:ext uri="{FF2B5EF4-FFF2-40B4-BE49-F238E27FC236}">
                  <a16:creationId xmlns:a16="http://schemas.microsoft.com/office/drawing/2014/main" id="{148CBB11-EA57-449D-ACC8-139D5F207D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Freeform 15">
              <a:extLst>
                <a:ext uri="{FF2B5EF4-FFF2-40B4-BE49-F238E27FC236}">
                  <a16:creationId xmlns:a16="http://schemas.microsoft.com/office/drawing/2014/main" id="{888AFEC8-18C8-4327-842F-C8AB08D1E9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Freeform 16">
              <a:extLst>
                <a:ext uri="{FF2B5EF4-FFF2-40B4-BE49-F238E27FC236}">
                  <a16:creationId xmlns:a16="http://schemas.microsoft.com/office/drawing/2014/main" id="{A75E1BD0-24B9-481A-8C6E-216BAA1DD3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Freeform 17">
              <a:extLst>
                <a:ext uri="{FF2B5EF4-FFF2-40B4-BE49-F238E27FC236}">
                  <a16:creationId xmlns:a16="http://schemas.microsoft.com/office/drawing/2014/main" id="{650262A5-DAA6-4034-A3EF-5DAB616D0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Freeform 18">
              <a:extLst>
                <a:ext uri="{FF2B5EF4-FFF2-40B4-BE49-F238E27FC236}">
                  <a16:creationId xmlns:a16="http://schemas.microsoft.com/office/drawing/2014/main" id="{5C8CD9EC-1EC2-412C-99F9-7B00CF3278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 name="Freeform 19">
              <a:extLst>
                <a:ext uri="{FF2B5EF4-FFF2-40B4-BE49-F238E27FC236}">
                  <a16:creationId xmlns:a16="http://schemas.microsoft.com/office/drawing/2014/main" id="{4C52BA0A-320C-4065-84B3-1564D07FED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Freeform 20">
              <a:extLst>
                <a:ext uri="{FF2B5EF4-FFF2-40B4-BE49-F238E27FC236}">
                  <a16:creationId xmlns:a16="http://schemas.microsoft.com/office/drawing/2014/main" id="{0486B18E-ED55-4A4F-9A8B-6116D8CBE5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 name="Freeform 21">
              <a:extLst>
                <a:ext uri="{FF2B5EF4-FFF2-40B4-BE49-F238E27FC236}">
                  <a16:creationId xmlns:a16="http://schemas.microsoft.com/office/drawing/2014/main" id="{E26E0164-2DB7-4DAC-B397-D67CA93DF7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 name="Freeform 22">
              <a:extLst>
                <a:ext uri="{FF2B5EF4-FFF2-40B4-BE49-F238E27FC236}">
                  <a16:creationId xmlns:a16="http://schemas.microsoft.com/office/drawing/2014/main" id="{11862533-B4AC-4598-932D-59B4A62C0C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 name="Freeform 23">
              <a:extLst>
                <a:ext uri="{FF2B5EF4-FFF2-40B4-BE49-F238E27FC236}">
                  <a16:creationId xmlns:a16="http://schemas.microsoft.com/office/drawing/2014/main" id="{3847EE90-5C98-4D28-86CD-62BDE45471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 name="Freeform 24">
              <a:extLst>
                <a:ext uri="{FF2B5EF4-FFF2-40B4-BE49-F238E27FC236}">
                  <a16:creationId xmlns:a16="http://schemas.microsoft.com/office/drawing/2014/main" id="{BC8B5119-8F1C-4E86-9F1B-968E4ABCD6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 name="Freeform 25">
              <a:extLst>
                <a:ext uri="{FF2B5EF4-FFF2-40B4-BE49-F238E27FC236}">
                  <a16:creationId xmlns:a16="http://schemas.microsoft.com/office/drawing/2014/main" id="{548D604F-593A-4067-83E9-4D09EDD8F3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pic>
        <p:nvPicPr>
          <p:cNvPr id="4" name="Afbeelding 3">
            <a:extLst>
              <a:ext uri="{FF2B5EF4-FFF2-40B4-BE49-F238E27FC236}">
                <a16:creationId xmlns:a16="http://schemas.microsoft.com/office/drawing/2014/main" id="{F4A93FE0-E490-433F-82FE-1E58384D82F1}"/>
              </a:ext>
            </a:extLst>
          </p:cNvPr>
          <p:cNvPicPr>
            <a:picLocks noChangeAspect="1"/>
          </p:cNvPicPr>
          <p:nvPr/>
        </p:nvPicPr>
        <p:blipFill rotWithShape="1">
          <a:blip r:embed="rId2"/>
          <a:srcRect t="18982" r="-1" b="6016"/>
          <a:stretch/>
        </p:blipFill>
        <p:spPr>
          <a:xfrm>
            <a:off x="20" y="227"/>
            <a:ext cx="12191675" cy="6858000"/>
          </a:xfrm>
          <a:prstGeom prst="rect">
            <a:avLst/>
          </a:prstGeom>
        </p:spPr>
      </p:pic>
      <p:grpSp>
        <p:nvGrpSpPr>
          <p:cNvPr id="127" name="Group 126">
            <a:extLst>
              <a:ext uri="{FF2B5EF4-FFF2-40B4-BE49-F238E27FC236}">
                <a16:creationId xmlns:a16="http://schemas.microsoft.com/office/drawing/2014/main" id="{6BD9BC84-F1E6-4EAA-A8D4-FBA8A51243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4156" y="1699589"/>
            <a:ext cx="3675191" cy="3470421"/>
            <a:chOff x="697168" y="1816768"/>
            <a:chExt cx="3675191" cy="3470421"/>
          </a:xfrm>
        </p:grpSpPr>
        <p:sp>
          <p:nvSpPr>
            <p:cNvPr id="128" name="Rectangle 127">
              <a:extLst>
                <a:ext uri="{FF2B5EF4-FFF2-40B4-BE49-F238E27FC236}">
                  <a16:creationId xmlns:a16="http://schemas.microsoft.com/office/drawing/2014/main" id="{C63C8FF2-1831-4E0E-A663-E4E136469F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168" y="1816768"/>
              <a:ext cx="3675191" cy="50292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Isosceles Triangle 22">
              <a:extLst>
                <a:ext uri="{FF2B5EF4-FFF2-40B4-BE49-F238E27FC236}">
                  <a16:creationId xmlns:a16="http://schemas.microsoft.com/office/drawing/2014/main" id="{C6640936-C662-441B-BDD8-871BFC7627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4A2C69D4-394D-49CC-A526-A36AD3FB7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4AD59D55-4279-4EC7-95FC-88DBC90505ED}"/>
              </a:ext>
            </a:extLst>
          </p:cNvPr>
          <p:cNvSpPr>
            <a:spLocks noGrp="1"/>
          </p:cNvSpPr>
          <p:nvPr>
            <p:ph type="title"/>
          </p:nvPr>
        </p:nvSpPr>
        <p:spPr>
          <a:xfrm>
            <a:off x="1282620" y="2358391"/>
            <a:ext cx="3498979" cy="2453676"/>
          </a:xfrm>
        </p:spPr>
        <p:txBody>
          <a:bodyPr>
            <a:normAutofit/>
          </a:bodyPr>
          <a:lstStyle/>
          <a:p>
            <a:r>
              <a:rPr lang="nl-NL"/>
              <a:t>Opdracht:</a:t>
            </a:r>
          </a:p>
        </p:txBody>
      </p:sp>
      <p:sp>
        <p:nvSpPr>
          <p:cNvPr id="132" name="Rectangle 131">
            <a:extLst>
              <a:ext uri="{FF2B5EF4-FFF2-40B4-BE49-F238E27FC236}">
                <a16:creationId xmlns:a16="http://schemas.microsoft.com/office/drawing/2014/main" id="{FBBC8038-1CE2-401A-8C88-4B13496E6F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48" y="0"/>
            <a:ext cx="6102351" cy="6858000"/>
          </a:xfrm>
          <a:prstGeom prst="rect">
            <a:avLst/>
          </a:prstGeom>
          <a:solidFill>
            <a:srgbClr val="000001">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F5E69311-95C4-4CDD-AA2E-55822B923D2C}"/>
              </a:ext>
            </a:extLst>
          </p:cNvPr>
          <p:cNvSpPr>
            <a:spLocks noGrp="1"/>
          </p:cNvSpPr>
          <p:nvPr>
            <p:ph idx="1"/>
          </p:nvPr>
        </p:nvSpPr>
        <p:spPr>
          <a:xfrm>
            <a:off x="6901531" y="803186"/>
            <a:ext cx="4498789" cy="5248622"/>
          </a:xfrm>
        </p:spPr>
        <p:txBody>
          <a:bodyPr>
            <a:normAutofit/>
          </a:bodyPr>
          <a:lstStyle/>
          <a:p>
            <a:pPr>
              <a:buClr>
                <a:schemeClr val="bg1"/>
              </a:buClr>
            </a:pPr>
            <a:r>
              <a:rPr lang="nl-NL">
                <a:solidFill>
                  <a:srgbClr val="FFFFFE"/>
                </a:solidFill>
              </a:rPr>
              <a:t>Ga in tweetallen zitten.</a:t>
            </a:r>
          </a:p>
          <a:p>
            <a:pPr>
              <a:buClr>
                <a:schemeClr val="bg1"/>
              </a:buClr>
            </a:pPr>
            <a:r>
              <a:rPr lang="nl-NL">
                <a:solidFill>
                  <a:srgbClr val="FFFFFE"/>
                </a:solidFill>
              </a:rPr>
              <a:t>De docent houdt de tijd in de gaten.</a:t>
            </a:r>
          </a:p>
          <a:p>
            <a:pPr>
              <a:buClr>
                <a:schemeClr val="bg1"/>
              </a:buClr>
            </a:pPr>
            <a:r>
              <a:rPr lang="nl-NL">
                <a:solidFill>
                  <a:srgbClr val="FFFFFE"/>
                </a:solidFill>
              </a:rPr>
              <a:t>Jullie krijgen 5 minuten de tijd om zo veel mogelijk medicijnen op te zoeken die in zetpil vorm te verkrijgen zijn. Schrijf deze op.</a:t>
            </a:r>
          </a:p>
          <a:p>
            <a:pPr>
              <a:buClr>
                <a:schemeClr val="bg1"/>
              </a:buClr>
            </a:pPr>
            <a:endParaRPr lang="nl-NL">
              <a:solidFill>
                <a:srgbClr val="FFFFFE"/>
              </a:solidFill>
            </a:endParaRPr>
          </a:p>
          <a:p>
            <a:pPr>
              <a:buClr>
                <a:schemeClr val="bg1"/>
              </a:buClr>
            </a:pPr>
            <a:r>
              <a:rPr lang="nl-NL">
                <a:solidFill>
                  <a:srgbClr val="FFFFFE"/>
                </a:solidFill>
              </a:rPr>
              <a:t>Nabespreking:</a:t>
            </a:r>
          </a:p>
          <a:p>
            <a:pPr>
              <a:buClr>
                <a:schemeClr val="bg1"/>
              </a:buClr>
            </a:pPr>
            <a:r>
              <a:rPr lang="nl-NL">
                <a:solidFill>
                  <a:srgbClr val="FFFFFE"/>
                </a:solidFill>
              </a:rPr>
              <a:t>Welk tweetal had de meeste medicijnen gevonden?</a:t>
            </a:r>
          </a:p>
          <a:p>
            <a:pPr>
              <a:buClr>
                <a:schemeClr val="bg1"/>
              </a:buClr>
            </a:pPr>
            <a:r>
              <a:rPr lang="nl-NL">
                <a:solidFill>
                  <a:srgbClr val="FFFFFE"/>
                </a:solidFill>
              </a:rPr>
              <a:t>Welke top 3 kunnen we klassikaal maken van zetpillen? Wat is er het meeste gevonden door de tweetallen? </a:t>
            </a:r>
          </a:p>
          <a:p>
            <a:endParaRPr lang="nl-NL">
              <a:solidFill>
                <a:srgbClr val="FFFFFE"/>
              </a:solidFill>
            </a:endParaRPr>
          </a:p>
        </p:txBody>
      </p:sp>
    </p:spTree>
    <p:extLst>
      <p:ext uri="{BB962C8B-B14F-4D97-AF65-F5344CB8AC3E}">
        <p14:creationId xmlns:p14="http://schemas.microsoft.com/office/powerpoint/2010/main" val="286832485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emplate>TM16401371[[fn=Atlas]]</Template>
  <TotalTime>30</TotalTime>
  <Words>465</Words>
  <Application>Microsoft Office PowerPoint</Application>
  <PresentationFormat>Breedbeeld</PresentationFormat>
  <Paragraphs>37</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Calibri Light</vt:lpstr>
      <vt:lpstr>Rockwell</vt:lpstr>
      <vt:lpstr>Wingdings</vt:lpstr>
      <vt:lpstr>Atlas</vt:lpstr>
      <vt:lpstr>Rectale toediening</vt:lpstr>
      <vt:lpstr>Rectale toediening</vt:lpstr>
      <vt:lpstr>Wanneer wordt rectale medicatie toegepast:</vt:lpstr>
      <vt:lpstr>Nadelen rectale toediening:</vt:lpstr>
      <vt:lpstr>Hoe een zetpil in te brengen:</vt:lpstr>
      <vt:lpstr>Microklysma / klysma</vt:lpstr>
      <vt:lpstr>Opdracht: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Rectale toediening</dc:title>
  <dc:creator>Kim Gevers - van Uden</dc:creator>
  <cp:lastModifiedBy>Janny Schinkel</cp:lastModifiedBy>
  <cp:revision>2</cp:revision>
  <dcterms:created xsi:type="dcterms:W3CDTF">2022-04-19T12:18:31Z</dcterms:created>
  <dcterms:modified xsi:type="dcterms:W3CDTF">2023-03-28T14:18:45Z</dcterms:modified>
</cp:coreProperties>
</file>